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7" r:id="rId3"/>
    <p:sldId id="258" r:id="rId4"/>
    <p:sldId id="259" r:id="rId5"/>
    <p:sldId id="267" r:id="rId6"/>
    <p:sldId id="276" r:id="rId7"/>
    <p:sldId id="261" r:id="rId8"/>
    <p:sldId id="262" r:id="rId9"/>
    <p:sldId id="263" r:id="rId10"/>
    <p:sldId id="264" r:id="rId11"/>
    <p:sldId id="265" r:id="rId12"/>
    <p:sldId id="266" r:id="rId13"/>
    <p:sldId id="273" r:id="rId14"/>
    <p:sldId id="274" r:id="rId15"/>
    <p:sldId id="268" r:id="rId16"/>
    <p:sldId id="269" r:id="rId17"/>
    <p:sldId id="277" r:id="rId18"/>
    <p:sldId id="278" r:id="rId19"/>
    <p:sldId id="270" r:id="rId20"/>
    <p:sldId id="272" r:id="rId21"/>
    <p:sldId id="275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A852-72E5-47D9-86BC-08EADCC505BB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D884-6035-42D3-9BF9-211B200A8D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676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A852-72E5-47D9-86BC-08EADCC505BB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D884-6035-42D3-9BF9-211B200A8D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271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A852-72E5-47D9-86BC-08EADCC505BB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D884-6035-42D3-9BF9-211B200A8D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427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A852-72E5-47D9-86BC-08EADCC505BB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D884-6035-42D3-9BF9-211B200A8D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8802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A852-72E5-47D9-86BC-08EADCC505BB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D884-6035-42D3-9BF9-211B200A8D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442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A852-72E5-47D9-86BC-08EADCC505BB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D884-6035-42D3-9BF9-211B200A8D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591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A852-72E5-47D9-86BC-08EADCC505BB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D884-6035-42D3-9BF9-211B200A8D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623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A852-72E5-47D9-86BC-08EADCC505BB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D884-6035-42D3-9BF9-211B200A8D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803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A852-72E5-47D9-86BC-08EADCC505BB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D884-6035-42D3-9BF9-211B200A8D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066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A852-72E5-47D9-86BC-08EADCC505BB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D884-6035-42D3-9BF9-211B200A8D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677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A852-72E5-47D9-86BC-08EADCC505BB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D884-6035-42D3-9BF9-211B200A8D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995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BA852-72E5-47D9-86BC-08EADCC505BB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7D884-6035-42D3-9BF9-211B200A8D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656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microsoft.com/office/2007/relationships/hdphoto" Target="../media/hdphoto5.wdp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1.wdp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microsoft.com/office/2007/relationships/hdphoto" Target="../media/hdphoto6.wdp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1-07/1626735492_27-kartinkin-com-p-fon-dlya-detskogo-sada-gorizontalnii-krasi-2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85" y="830179"/>
            <a:ext cx="3688018" cy="4981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971787" y="661737"/>
            <a:ext cx="8059792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ПОРТФОЛИО </a:t>
            </a:r>
          </a:p>
          <a:p>
            <a:pPr algn="ctr"/>
            <a:r>
              <a:rPr lang="ru-RU" sz="2400" b="1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у</a:t>
            </a:r>
            <a:r>
              <a:rPr lang="ru-RU" sz="2400" b="1" dirty="0" smtClean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частника муниципального этапа профессионального конкурса педагогов дошкольного образования 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«Воспитатель года -2022» </a:t>
            </a:r>
          </a:p>
          <a:p>
            <a:pPr algn="ctr"/>
            <a:r>
              <a:rPr lang="ru-RU" b="1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ru-RU" b="1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  </a:t>
            </a:r>
            <a:endParaRPr lang="ru-RU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algn="ctr"/>
            <a:endParaRPr lang="ru-RU" b="1" dirty="0" smtClean="0"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algn="ctr"/>
            <a:r>
              <a:rPr lang="ru-RU" sz="2800" b="1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Воспитатель МБДОУ «ЦРР ДС № 87» </a:t>
            </a:r>
            <a:endParaRPr lang="ru-RU" sz="3200" b="1" dirty="0" smtClean="0"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algn="ctr"/>
            <a:endParaRPr lang="ru-RU" sz="3200" b="1" dirty="0" smtClean="0">
              <a:solidFill>
                <a:srgbClr val="FF000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УМАРОВА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ДЖАМИНАТ САБИБУЛАЕВНА</a:t>
            </a:r>
          </a:p>
          <a:p>
            <a:pPr algn="ctr"/>
            <a:endParaRPr lang="ru-RU" b="1" dirty="0" smtClean="0"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algn="ctr"/>
            <a:endParaRPr lang="ru-RU" b="1" dirty="0" smtClean="0"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algn="ctr"/>
            <a:endParaRPr lang="ru-RU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algn="ctr"/>
            <a:r>
              <a:rPr lang="ru-RU" b="1" dirty="0">
                <a:latin typeface="Arial Black" panose="020B0A04020102020204" pitchFamily="34" charset="0"/>
                <a:cs typeface="Aharoni" panose="02010803020104030203" pitchFamily="2" charset="-79"/>
              </a:rPr>
              <a:t>г</a:t>
            </a:r>
            <a:r>
              <a:rPr lang="ru-RU" b="1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. Махачкала </a:t>
            </a:r>
          </a:p>
          <a:p>
            <a:pPr algn="ctr"/>
            <a:endParaRPr lang="ru-RU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68898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1-07/1626735492_27-kartinkin-com-p-fon-dlya-detskogo-sada-gorizontalnii-krasi-2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5641" y="493294"/>
            <a:ext cx="1106905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Личностные </a:t>
            </a:r>
            <a:r>
              <a:rPr lang="ru-RU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характеристики</a:t>
            </a:r>
            <a:endParaRPr lang="ru-RU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marL="1528763"/>
            <a:endParaRPr lang="ru-RU" sz="2400" b="1" dirty="0" smtClean="0">
              <a:latin typeface="Arial Black" panose="020B0A04020102020204" pitchFamily="34" charset="0"/>
            </a:endParaRPr>
          </a:p>
          <a:p>
            <a:pPr marL="4030663"/>
            <a:r>
              <a:rPr lang="ru-RU" sz="2400" b="1" dirty="0" smtClean="0">
                <a:latin typeface="Arial Black" panose="020B0A04020102020204" pitchFamily="34" charset="0"/>
              </a:rPr>
              <a:t>• </a:t>
            </a:r>
            <a:r>
              <a:rPr lang="ru-RU" sz="2400" b="1" dirty="0">
                <a:latin typeface="Arial Black" panose="020B0A04020102020204" pitchFamily="34" charset="0"/>
              </a:rPr>
              <a:t>Ответственность</a:t>
            </a:r>
          </a:p>
          <a:p>
            <a:pPr marL="4030663"/>
            <a:r>
              <a:rPr lang="ru-RU" sz="2400" b="1" dirty="0">
                <a:latin typeface="Arial Black" panose="020B0A04020102020204" pitchFamily="34" charset="0"/>
              </a:rPr>
              <a:t>• Отзывчивость</a:t>
            </a:r>
          </a:p>
          <a:p>
            <a:pPr marL="4030663"/>
            <a:r>
              <a:rPr lang="ru-RU" sz="2400" b="1" dirty="0">
                <a:latin typeface="Arial Black" panose="020B0A04020102020204" pitchFamily="34" charset="0"/>
              </a:rPr>
              <a:t>• </a:t>
            </a:r>
            <a:r>
              <a:rPr lang="ru-RU" sz="2400" b="1" dirty="0" smtClean="0">
                <a:latin typeface="Arial Black" panose="020B0A04020102020204" pitchFamily="34" charset="0"/>
              </a:rPr>
              <a:t>Находчивость</a:t>
            </a:r>
            <a:endParaRPr lang="ru-RU" sz="2400" b="1" dirty="0">
              <a:latin typeface="Arial Black" panose="020B0A04020102020204" pitchFamily="34" charset="0"/>
            </a:endParaRPr>
          </a:p>
          <a:p>
            <a:pPr marL="4030663"/>
            <a:r>
              <a:rPr lang="ru-RU" sz="2400" b="1" dirty="0">
                <a:latin typeface="Arial Black" panose="020B0A04020102020204" pitchFamily="34" charset="0"/>
              </a:rPr>
              <a:t>• Работоспособность</a:t>
            </a:r>
          </a:p>
          <a:p>
            <a:pPr marL="4030663"/>
            <a:r>
              <a:rPr lang="ru-RU" sz="2400" b="1" dirty="0">
                <a:latin typeface="Arial Black" panose="020B0A04020102020204" pitchFamily="34" charset="0"/>
              </a:rPr>
              <a:t>• </a:t>
            </a:r>
            <a:r>
              <a:rPr lang="ru-RU" sz="2400" b="1" dirty="0" smtClean="0">
                <a:latin typeface="Arial Black" panose="020B0A04020102020204" pitchFamily="34" charset="0"/>
              </a:rPr>
              <a:t>Сострадание</a:t>
            </a:r>
          </a:p>
          <a:p>
            <a:pPr marL="4030663"/>
            <a:r>
              <a:rPr lang="ru-RU" sz="2400" b="1" dirty="0" smtClean="0">
                <a:latin typeface="Arial Black" panose="020B0A04020102020204" pitchFamily="34" charset="0"/>
              </a:rPr>
              <a:t>• </a:t>
            </a:r>
            <a:r>
              <a:rPr lang="ru-RU" sz="2400" b="1" dirty="0">
                <a:latin typeface="Arial Black" panose="020B0A04020102020204" pitchFamily="34" charset="0"/>
              </a:rPr>
              <a:t>Тактичность</a:t>
            </a:r>
          </a:p>
          <a:p>
            <a:pPr marL="4030663"/>
            <a:r>
              <a:rPr lang="ru-RU" sz="2400" b="1" dirty="0">
                <a:latin typeface="Arial Black" panose="020B0A04020102020204" pitchFamily="34" charset="0"/>
              </a:rPr>
              <a:t>• Умение ладить с людьми</a:t>
            </a:r>
          </a:p>
          <a:p>
            <a:pPr marL="4030663"/>
            <a:r>
              <a:rPr lang="ru-RU" sz="2400" b="1" dirty="0">
                <a:latin typeface="Arial Black" panose="020B0A04020102020204" pitchFamily="34" charset="0"/>
              </a:rPr>
              <a:t>• Целеустремленность</a:t>
            </a:r>
          </a:p>
          <a:p>
            <a:pPr marL="4030663"/>
            <a:r>
              <a:rPr lang="ru-RU" sz="2400" b="1" dirty="0">
                <a:latin typeface="Arial Black" panose="020B0A04020102020204" pitchFamily="34" charset="0"/>
              </a:rPr>
              <a:t>• </a:t>
            </a:r>
            <a:r>
              <a:rPr lang="ru-RU" sz="2400" b="1" dirty="0" smtClean="0">
                <a:latin typeface="Arial Black" panose="020B0A04020102020204" pitchFamily="34" charset="0"/>
              </a:rPr>
              <a:t>Энтузиазм</a:t>
            </a:r>
          </a:p>
          <a:p>
            <a:pPr marL="1528763"/>
            <a:endParaRPr lang="ru-RU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8" y="1482025"/>
            <a:ext cx="3332750" cy="4458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3270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1-07/1626735492_27-kartinkin-com-p-fon-dlya-detskogo-sada-gorizontalnii-krasi-2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4854" y="252663"/>
            <a:ext cx="1090061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Методическая копилка</a:t>
            </a:r>
          </a:p>
          <a:p>
            <a:r>
              <a:rPr lang="ru-RU" sz="2000" b="1" dirty="0">
                <a:latin typeface="Arial Black" panose="020B0A04020102020204" pitchFamily="34" charset="0"/>
              </a:rPr>
              <a:t>1. Физкультурно- оздоровительный проект по теме: «Нетрадиционные  </a:t>
            </a:r>
            <a:r>
              <a:rPr lang="ru-RU" sz="2000" b="1" dirty="0" err="1">
                <a:latin typeface="Arial Black" panose="020B0A04020102020204" pitchFamily="34" charset="0"/>
              </a:rPr>
              <a:t>здоровьесберегающие</a:t>
            </a:r>
            <a:r>
              <a:rPr lang="ru-RU" sz="2000" b="1" dirty="0">
                <a:latin typeface="Arial Black" panose="020B0A04020102020204" pitchFamily="34" charset="0"/>
              </a:rPr>
              <a:t>  технологии  в физическом развитии старших дошкольников».</a:t>
            </a:r>
          </a:p>
          <a:p>
            <a:r>
              <a:rPr lang="ru-RU" sz="2000" b="1" dirty="0">
                <a:latin typeface="Arial Black" panose="020B0A04020102020204" pitchFamily="34" charset="0"/>
              </a:rPr>
              <a:t>2. Деловая игра для педагогов «Анатомия и физиология дошкольника».</a:t>
            </a:r>
          </a:p>
          <a:p>
            <a:r>
              <a:rPr lang="ru-RU" sz="2000" b="1" dirty="0">
                <a:latin typeface="Arial Black" panose="020B0A04020102020204" pitchFamily="34" charset="0"/>
              </a:rPr>
              <a:t>3. Сообщение из опыта работы на тему: «Закаливание детского организма в ДОУ».</a:t>
            </a:r>
          </a:p>
          <a:p>
            <a:r>
              <a:rPr lang="ru-RU" sz="2000" b="1" dirty="0">
                <a:latin typeface="Arial Black" panose="020B0A04020102020204" pitchFamily="34" charset="0"/>
              </a:rPr>
              <a:t>4. Картотека игр по релаксации для детей дошкольного возраста.</a:t>
            </a:r>
          </a:p>
          <a:p>
            <a:r>
              <a:rPr lang="ru-RU" sz="2000" b="1" dirty="0">
                <a:latin typeface="Arial Black" panose="020B0A04020102020204" pitchFamily="34" charset="0"/>
              </a:rPr>
              <a:t>5. Сообщение из опыта работы на тему: «Использование современных технологий по </a:t>
            </a:r>
            <a:r>
              <a:rPr lang="ru-RU" sz="2000" b="1" dirty="0" err="1">
                <a:latin typeface="Arial Black" panose="020B0A04020102020204" pitchFamily="34" charset="0"/>
              </a:rPr>
              <a:t>валеологии</a:t>
            </a:r>
            <a:r>
              <a:rPr lang="ru-RU" sz="2000" b="1" dirty="0">
                <a:latin typeface="Arial Black" panose="020B0A04020102020204" pitchFamily="34" charset="0"/>
              </a:rPr>
              <a:t>  в работе с детьми дошкольного возраста»</a:t>
            </a:r>
          </a:p>
          <a:p>
            <a:r>
              <a:rPr lang="ru-RU" sz="2000" b="1" dirty="0">
                <a:latin typeface="Arial Black" panose="020B0A04020102020204" pitchFamily="34" charset="0"/>
              </a:rPr>
              <a:t>6. Консультация для воспитателей «Организация третьего физкультурного занятия, проводимого на спортивной площадке детского сада».</a:t>
            </a:r>
          </a:p>
          <a:p>
            <a:r>
              <a:rPr lang="ru-RU" sz="2000" b="1" dirty="0">
                <a:latin typeface="Arial Black" panose="020B0A04020102020204" pitchFamily="34" charset="0"/>
              </a:rPr>
              <a:t>7. Консультация для воспитателей «Формирование здорового образа жизни дошкольников посредством </a:t>
            </a:r>
            <a:r>
              <a:rPr lang="ru-RU" sz="2000" b="1" dirty="0" err="1">
                <a:latin typeface="Arial Black" panose="020B0A04020102020204" pitchFamily="34" charset="0"/>
              </a:rPr>
              <a:t>валеологии</a:t>
            </a:r>
            <a:r>
              <a:rPr lang="ru-RU" sz="2000" b="1" dirty="0">
                <a:latin typeface="Arial Black" panose="020B0A04020102020204" pitchFamily="34" charset="0"/>
              </a:rPr>
              <a:t>».</a:t>
            </a:r>
          </a:p>
          <a:p>
            <a:r>
              <a:rPr lang="ru-RU" sz="2000" b="1" dirty="0">
                <a:latin typeface="Arial Black" panose="020B0A04020102020204" pitchFamily="34" charset="0"/>
              </a:rPr>
              <a:t>8.Конспект интегрированного НОД на тему: «Ушки, носики, глаза – помогают нам всегда» </a:t>
            </a:r>
            <a:r>
              <a:rPr lang="ru-RU" sz="2000" b="1" dirty="0" smtClean="0">
                <a:latin typeface="Arial Black" panose="020B0A04020102020204" pitchFamily="34" charset="0"/>
              </a:rPr>
              <a:t>(младшая </a:t>
            </a:r>
            <a:r>
              <a:rPr lang="ru-RU" sz="2000" b="1" dirty="0">
                <a:latin typeface="Arial Black" panose="020B0A04020102020204" pitchFamily="34" charset="0"/>
              </a:rPr>
              <a:t>группа</a:t>
            </a:r>
            <a:r>
              <a:rPr lang="ru-RU" sz="2000" b="1" dirty="0" smtClean="0">
                <a:latin typeface="Arial Black" panose="020B0A04020102020204" pitchFamily="34" charset="0"/>
              </a:rPr>
              <a:t>).</a:t>
            </a:r>
            <a:endParaRPr lang="ru-RU" sz="2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580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1-07/1626735492_27-kartinkin-com-p-fon-dlya-detskogo-sada-gorizontalnii-krasi-2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5484" y="661737"/>
            <a:ext cx="1129765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latin typeface="Arial Black" panose="020B0A04020102020204" pitchFamily="34" charset="0"/>
            </a:endParaRPr>
          </a:p>
          <a:p>
            <a:endParaRPr lang="ru-RU" sz="2000" dirty="0">
              <a:latin typeface="Arial Black" panose="020B0A04020102020204" pitchFamily="34" charset="0"/>
            </a:endParaRPr>
          </a:p>
          <a:p>
            <a:r>
              <a:rPr lang="ru-RU" sz="2000" dirty="0" smtClean="0">
                <a:latin typeface="Arial Black" panose="020B0A04020102020204" pitchFamily="34" charset="0"/>
              </a:rPr>
              <a:t>9. Конспект НОД по формированию здорового образа жизни на тему: «Мое здоровье — мое богатство» (старшая группа).</a:t>
            </a:r>
          </a:p>
          <a:p>
            <a:r>
              <a:rPr lang="ru-RU" sz="2000" dirty="0" smtClean="0">
                <a:latin typeface="Arial Black" panose="020B0A04020102020204" pitchFamily="34" charset="0"/>
              </a:rPr>
              <a:t>10.Семинар «Работа с родителями в ДОУ по популяризации ЗОЖ, как необходимого условия для  формирования здорового поколения»</a:t>
            </a:r>
          </a:p>
          <a:p>
            <a:r>
              <a:rPr lang="ru-RU" sz="2000" dirty="0" smtClean="0">
                <a:latin typeface="Arial Black" panose="020B0A04020102020204" pitchFamily="34" charset="0"/>
              </a:rPr>
              <a:t>11. Программа кружка дополнительного образования «Занимательная математика» для среднего дошкольного возраста.</a:t>
            </a:r>
          </a:p>
          <a:p>
            <a:r>
              <a:rPr lang="ru-RU" sz="2000" dirty="0" smtClean="0">
                <a:latin typeface="Arial Black" panose="020B0A04020102020204" pitchFamily="34" charset="0"/>
              </a:rPr>
              <a:t>12. Рабочие программы совместной деятельности педагогов с детьми: 2 младшей, средней, старшей и подготовительной  группы МБДОУ ЦРР ДС № 87».</a:t>
            </a:r>
          </a:p>
          <a:p>
            <a:r>
              <a:rPr lang="ru-RU" sz="2000" dirty="0" smtClean="0">
                <a:latin typeface="Arial Black" panose="020B0A04020102020204" pitchFamily="34" charset="0"/>
              </a:rPr>
              <a:t> Педагог принимает активное участие в мероприятиях (КМО, педсоветах, семинарах, консультациях и т. д.)</a:t>
            </a:r>
          </a:p>
          <a:p>
            <a:r>
              <a:rPr lang="ru-RU" sz="2000" dirty="0" smtClean="0">
                <a:latin typeface="Arial Black" panose="020B0A04020102020204" pitchFamily="34" charset="0"/>
              </a:rPr>
              <a:t>Участие в смотрах - конкурсах, выставках ДОУ, акциях.</a:t>
            </a:r>
            <a:endParaRPr lang="ru-RU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996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1-07/1626735492_27-kartinkin-com-p-fon-dlya-detskogo-sada-gorizontalnii-krasi-2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22" y="397043"/>
            <a:ext cx="5419701" cy="3958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0621"/>
            <a:ext cx="5933053" cy="4004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998621" y="3958389"/>
            <a:ext cx="64970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94522" y="4716379"/>
            <a:ext cx="117345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	Осознание значимости проблемы здоровья детей дошкольного возраста, побудило меня  к проведению углубленной работе по формированию представлений у детей ЗОЖ.</a:t>
            </a:r>
            <a:endParaRPr lang="ru-RU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737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1-07/1626735492_27-kartinkin-com-p-fon-dlya-detskogo-sada-gorizontalnii-krasi-2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58" y="264693"/>
            <a:ext cx="5709533" cy="34410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561" y="2731170"/>
            <a:ext cx="6223765" cy="3736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641432" y="445168"/>
            <a:ext cx="52938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 smtClean="0">
              <a:latin typeface="Arial Black" panose="020B0A04020102020204" pitchFamily="34" charset="0"/>
            </a:endParaRP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Для </a:t>
            </a:r>
            <a:r>
              <a:rPr lang="ru-RU" dirty="0">
                <a:latin typeface="Arial Black" panose="020B0A04020102020204" pitchFamily="34" charset="0"/>
              </a:rPr>
              <a:t>воспитания осознанного отношения к своему здоровью, </a:t>
            </a:r>
            <a:r>
              <a:rPr lang="ru-RU" dirty="0" smtClean="0">
                <a:latin typeface="Arial Black" panose="020B0A04020102020204" pitchFamily="34" charset="0"/>
              </a:rPr>
              <a:t>исходя из опыта работы я </a:t>
            </a:r>
            <a:r>
              <a:rPr lang="ru-RU" dirty="0">
                <a:latin typeface="Arial Black" panose="020B0A04020102020204" pitchFamily="34" charset="0"/>
              </a:rPr>
              <a:t>разработала систему пребывания ребенка в детском саду с утра до вечера.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2505" y="4221469"/>
            <a:ext cx="51495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 Black" panose="020B0A04020102020204" pitchFamily="34" charset="0"/>
              </a:rPr>
              <a:t>Стараюсь, чтобы вся моя работа была направлена на удовлетворение естественной потребности детей в движении и на укрепление их физического и психического </a:t>
            </a:r>
            <a:r>
              <a:rPr lang="ru-RU" dirty="0">
                <a:latin typeface="Arial Black" panose="020B0A04020102020204" pitchFamily="34" charset="0"/>
              </a:rPr>
              <a:t>здоровья.</a:t>
            </a:r>
          </a:p>
        </p:txBody>
      </p:sp>
    </p:spTree>
    <p:extLst>
      <p:ext uri="{BB962C8B-B14F-4D97-AF65-F5344CB8AC3E}">
        <p14:creationId xmlns:p14="http://schemas.microsoft.com/office/powerpoint/2010/main" val="80421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1-07/1626735492_27-kartinkin-com-p-fon-dlya-detskogo-sada-gorizontalnii-krasi-2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10" y="306976"/>
            <a:ext cx="6304547" cy="3722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573" y="2534257"/>
            <a:ext cx="6382753" cy="38375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7062537" y="293770"/>
            <a:ext cx="48727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Я могу назвать себя «Мамой» с большой буквы, ведь у меня </a:t>
            </a:r>
            <a:r>
              <a:rPr lang="ru-RU" dirty="0" smtClean="0">
                <a:latin typeface="Arial Black" panose="020B0A04020102020204" pitchFamily="34" charset="0"/>
              </a:rPr>
              <a:t>так много </a:t>
            </a:r>
            <a:r>
              <a:rPr lang="ru-RU" dirty="0">
                <a:latin typeface="Arial Black" panose="020B0A04020102020204" pitchFamily="34" charset="0"/>
              </a:rPr>
              <a:t>детей, и все они мои, все любимые мною, каждому из них я отдала частичку своей души, своего сердца!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0317" y="4608095"/>
            <a:ext cx="47885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 Black" panose="020B0A04020102020204" pitchFamily="34" charset="0"/>
              </a:rPr>
              <a:t>Каждое утро приходя на работу я вижу глаза своих детей. </a:t>
            </a:r>
            <a:r>
              <a:rPr lang="ru-RU" b="1" dirty="0" smtClean="0">
                <a:latin typeface="Arial Black" panose="020B0A04020102020204" pitchFamily="34" charset="0"/>
              </a:rPr>
              <a:t> </a:t>
            </a:r>
            <a:r>
              <a:rPr lang="ru-RU" b="1" dirty="0">
                <a:latin typeface="Arial Black" panose="020B0A04020102020204" pitchFamily="34" charset="0"/>
              </a:rPr>
              <a:t>Какие они разные! У каждого своя идея, свой особый мир, который  нельзя разрушить, которому надо помочь раскрыться.</a:t>
            </a:r>
          </a:p>
        </p:txBody>
      </p:sp>
    </p:spTree>
    <p:extLst>
      <p:ext uri="{BB962C8B-B14F-4D97-AF65-F5344CB8AC3E}">
        <p14:creationId xmlns:p14="http://schemas.microsoft.com/office/powerpoint/2010/main" val="26599708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1-07/1626735492_27-kartinkin-com-p-fon-dlya-detskogo-sada-gorizontalnii-krasi-2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422"/>
          <a:stretch/>
        </p:blipFill>
        <p:spPr>
          <a:xfrm>
            <a:off x="5360069" y="2644755"/>
            <a:ext cx="6356684" cy="3775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11" y="158892"/>
            <a:ext cx="6261337" cy="38982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918158" y="372979"/>
            <a:ext cx="50171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Воспитатель – это друг по отношению к детям, их помощник и союзник, который соединяет в себе любовь к делу и к детям, умеет не только учить детей, но и сам способен учиться.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311443" y="4463716"/>
            <a:ext cx="4178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Я стараюсь отдавать стоим детям частичку души и тепла, которая им так необходима.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912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1-07/1626735492_27-kartinkin-com-p-fon-dlya-detskogo-sada-gorizontalnii-krasi-2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165684" y="757989"/>
            <a:ext cx="78927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Достижения детей 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338" y="1271973"/>
            <a:ext cx="3532122" cy="49964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522" y="1404320"/>
            <a:ext cx="3470197" cy="490888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43" y="1404320"/>
            <a:ext cx="3488082" cy="493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55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1-07/1626735492_27-kartinkin-com-p-fon-dlya-detskogo-sada-gorizontalnii-krasi-2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889" y="1262549"/>
            <a:ext cx="3614282" cy="51127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919" y="493636"/>
            <a:ext cx="3623618" cy="51127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73" y="493636"/>
            <a:ext cx="3614453" cy="511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58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1-07/1626735492_27-kartinkin-com-p-fon-dlya-detskogo-sada-gorizontalnii-krasi-2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702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70021" y="397042"/>
            <a:ext cx="10611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Участие в </a:t>
            </a:r>
            <a:r>
              <a:rPr lang="ru-RU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жизни детского сада</a:t>
            </a:r>
            <a:endParaRPr lang="ru-RU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557" y="994838"/>
            <a:ext cx="2849605" cy="5036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028" y="929800"/>
            <a:ext cx="2900818" cy="5054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874" y="1158126"/>
            <a:ext cx="5544389" cy="3573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3176623" y="4969042"/>
            <a:ext cx="55283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Arial Black" panose="020B0A04020102020204" pitchFamily="34" charset="0"/>
              </a:rPr>
              <a:t>Как человек творческий, люблю организовывать и участвовать в детских праздниках и развлечениях</a:t>
            </a:r>
          </a:p>
        </p:txBody>
      </p:sp>
    </p:spTree>
    <p:extLst>
      <p:ext uri="{BB962C8B-B14F-4D97-AF65-F5344CB8AC3E}">
        <p14:creationId xmlns:p14="http://schemas.microsoft.com/office/powerpoint/2010/main" val="322961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1-07/1626735492_27-kartinkin-com-p-fon-dlya-detskogo-sada-gorizontalnii-krasi-2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80674" y="643622"/>
            <a:ext cx="815741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Содержание</a:t>
            </a:r>
            <a:endParaRPr lang="ru-RU" sz="3200" b="1" dirty="0" smtClean="0">
              <a:latin typeface="Arial Black" panose="020B0A04020102020204" pitchFamily="34" charset="0"/>
            </a:endParaRPr>
          </a:p>
          <a:p>
            <a:r>
              <a:rPr lang="ru-RU" sz="3200" b="1" dirty="0" smtClean="0">
                <a:latin typeface="Arial Black" panose="020B0A04020102020204" pitchFamily="34" charset="0"/>
              </a:rPr>
              <a:t> </a:t>
            </a:r>
          </a:p>
          <a:p>
            <a:r>
              <a:rPr lang="ru-RU" sz="3200" b="1" dirty="0" smtClean="0">
                <a:latin typeface="Arial Black" panose="020B0A04020102020204" pitchFamily="34" charset="0"/>
              </a:rPr>
              <a:t>1.</a:t>
            </a:r>
            <a:r>
              <a:rPr lang="ru-RU" sz="3200" dirty="0">
                <a:latin typeface="Arial Black" panose="020B0A04020102020204" pitchFamily="34" charset="0"/>
              </a:rPr>
              <a:t> Визитная </a:t>
            </a:r>
            <a:r>
              <a:rPr lang="ru-RU" sz="3200" dirty="0" smtClean="0">
                <a:latin typeface="Arial Black" panose="020B0A04020102020204" pitchFamily="34" charset="0"/>
              </a:rPr>
              <a:t>карточка</a:t>
            </a:r>
          </a:p>
          <a:p>
            <a:r>
              <a:rPr lang="ru-RU" sz="3200" b="1" dirty="0" smtClean="0">
                <a:latin typeface="Arial Black" panose="020B0A04020102020204" pitchFamily="34" charset="0"/>
              </a:rPr>
              <a:t>2.</a:t>
            </a:r>
            <a:r>
              <a:rPr lang="ru-RU" sz="3200" dirty="0">
                <a:latin typeface="Arial Black" panose="020B0A04020102020204" pitchFamily="34" charset="0"/>
              </a:rPr>
              <a:t> </a:t>
            </a:r>
            <a:r>
              <a:rPr lang="ru-RU" sz="3200" dirty="0" smtClean="0">
                <a:latin typeface="Arial Black" panose="020B0A04020102020204" pitchFamily="34" charset="0"/>
              </a:rPr>
              <a:t>Документы</a:t>
            </a:r>
          </a:p>
          <a:p>
            <a:r>
              <a:rPr lang="ru-RU" sz="3200" dirty="0" smtClean="0">
                <a:latin typeface="Arial Black" panose="020B0A04020102020204" pitchFamily="34" charset="0"/>
              </a:rPr>
              <a:t>3. Достижения воспитателя </a:t>
            </a:r>
            <a:endParaRPr lang="ru-RU" sz="3200" dirty="0">
              <a:latin typeface="Arial Black" panose="020B0A04020102020204" pitchFamily="34" charset="0"/>
            </a:endParaRPr>
          </a:p>
          <a:p>
            <a:r>
              <a:rPr lang="ru-RU" sz="3200" b="1" dirty="0">
                <a:latin typeface="Arial Black" panose="020B0A04020102020204" pitchFamily="34" charset="0"/>
              </a:rPr>
              <a:t>4</a:t>
            </a:r>
            <a:r>
              <a:rPr lang="ru-RU" sz="3200" b="1" dirty="0" smtClean="0">
                <a:latin typeface="Arial Black" panose="020B0A04020102020204" pitchFamily="34" charset="0"/>
              </a:rPr>
              <a:t>.</a:t>
            </a:r>
            <a:r>
              <a:rPr lang="ru-RU" sz="3200" dirty="0">
                <a:latin typeface="Arial Black" panose="020B0A04020102020204" pitchFamily="34" charset="0"/>
              </a:rPr>
              <a:t> Методическая деятельность</a:t>
            </a:r>
          </a:p>
          <a:p>
            <a:r>
              <a:rPr lang="ru-RU" sz="3200" b="1" dirty="0">
                <a:latin typeface="Arial Black" panose="020B0A04020102020204" pitchFamily="34" charset="0"/>
              </a:rPr>
              <a:t>5</a:t>
            </a:r>
            <a:r>
              <a:rPr lang="ru-RU" sz="3200" b="1" dirty="0" smtClean="0">
                <a:latin typeface="Arial Black" panose="020B0A04020102020204" pitchFamily="34" charset="0"/>
              </a:rPr>
              <a:t>.</a:t>
            </a:r>
            <a:r>
              <a:rPr lang="ru-RU" sz="3200" dirty="0">
                <a:latin typeface="Arial Black" panose="020B0A04020102020204" pitchFamily="34" charset="0"/>
              </a:rPr>
              <a:t> Методическая </a:t>
            </a:r>
            <a:r>
              <a:rPr lang="ru-RU" sz="3200" dirty="0" smtClean="0">
                <a:latin typeface="Arial Black" panose="020B0A04020102020204" pitchFamily="34" charset="0"/>
              </a:rPr>
              <a:t>копилка</a:t>
            </a:r>
            <a:r>
              <a:rPr lang="ru-RU" sz="3200" b="1" dirty="0" smtClean="0">
                <a:latin typeface="Arial Black" panose="020B0A04020102020204" pitchFamily="34" charset="0"/>
              </a:rPr>
              <a:t> </a:t>
            </a:r>
          </a:p>
          <a:p>
            <a:r>
              <a:rPr lang="ru-RU" sz="3200" b="1" dirty="0">
                <a:latin typeface="Arial Black" panose="020B0A04020102020204" pitchFamily="34" charset="0"/>
              </a:rPr>
              <a:t>6</a:t>
            </a:r>
            <a:r>
              <a:rPr lang="ru-RU" sz="3200" b="1" dirty="0" smtClean="0">
                <a:latin typeface="Arial Black" panose="020B0A04020102020204" pitchFamily="34" charset="0"/>
              </a:rPr>
              <a:t>. Я – воспитатель</a:t>
            </a:r>
          </a:p>
          <a:p>
            <a:r>
              <a:rPr lang="ru-RU" sz="3200" b="1" dirty="0" smtClean="0">
                <a:latin typeface="Arial Black" panose="020B0A04020102020204" pitchFamily="34" charset="0"/>
              </a:rPr>
              <a:t>7. Достижения детей</a:t>
            </a:r>
            <a:endParaRPr lang="ru-RU" sz="3200" dirty="0" smtClean="0">
              <a:latin typeface="Arial Black" panose="020B0A04020102020204" pitchFamily="34" charset="0"/>
            </a:endParaRPr>
          </a:p>
          <a:p>
            <a:r>
              <a:rPr lang="ru-RU" sz="3200" b="1" dirty="0" smtClean="0">
                <a:latin typeface="Arial Black" panose="020B0A04020102020204" pitchFamily="34" charset="0"/>
              </a:rPr>
              <a:t>8.</a:t>
            </a:r>
            <a:r>
              <a:rPr lang="ru-RU" sz="3200" dirty="0">
                <a:latin typeface="Arial Black" panose="020B0A04020102020204" pitchFamily="34" charset="0"/>
              </a:rPr>
              <a:t> </a:t>
            </a:r>
            <a:r>
              <a:rPr lang="ru-RU" sz="3200" dirty="0" smtClean="0">
                <a:latin typeface="Arial Black" panose="020B0A04020102020204" pitchFamily="34" charset="0"/>
              </a:rPr>
              <a:t>Участие в жизни детского сада</a:t>
            </a:r>
          </a:p>
          <a:p>
            <a:endParaRPr lang="ru-RU" sz="3200" dirty="0">
              <a:latin typeface="Arial Black" panose="020B0A04020102020204" pitchFamily="34" charset="0"/>
            </a:endParaRPr>
          </a:p>
          <a:p>
            <a:endParaRPr lang="ru-RU" sz="3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7452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1-07/1626735492_27-kartinkin-com-p-fon-dlya-detskogo-sada-gorizontalnii-krasi-2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631" y="320288"/>
            <a:ext cx="3530803" cy="58398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16" y="529389"/>
            <a:ext cx="3565358" cy="3761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559" y="1213323"/>
            <a:ext cx="3316311" cy="4431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6162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1-07/1626735492_27-kartinkin-com-p-fon-dlya-detskogo-sada-gorizontalnii-krasi-2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76137" y="1852863"/>
            <a:ext cx="883117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СПАСИБО </a:t>
            </a:r>
          </a:p>
          <a:p>
            <a:pPr algn="ctr"/>
            <a:r>
              <a:rPr lang="ru-RU" sz="6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ЗА </a:t>
            </a:r>
          </a:p>
          <a:p>
            <a:pPr algn="ctr"/>
            <a:r>
              <a:rPr lang="ru-RU" sz="6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ВНИМАНИЕ</a:t>
            </a:r>
            <a:endParaRPr lang="ru-RU" sz="6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07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1-07/1626735492_27-kartinkin-com-p-fon-dlya-detskogo-sada-gorizontalnii-krasi-2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8916" y="493295"/>
            <a:ext cx="1153828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Визитная карточка </a:t>
            </a:r>
            <a:endParaRPr lang="ru-RU" sz="3600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endParaRPr lang="ru-RU" sz="2400" dirty="0">
              <a:latin typeface="Arial Black" panose="020B0A04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Arial Black" panose="020B0A04020102020204" pitchFamily="34" charset="0"/>
              </a:rPr>
              <a:t>Дата рождения </a:t>
            </a:r>
            <a:r>
              <a:rPr lang="ru-RU" sz="2400" b="1" dirty="0" smtClean="0">
                <a:latin typeface="Arial Black" panose="020B0A04020102020204" pitchFamily="34" charset="0"/>
              </a:rPr>
              <a:t>- </a:t>
            </a:r>
            <a:r>
              <a:rPr lang="ru-RU" sz="2400" dirty="0" smtClean="0">
                <a:latin typeface="Arial Black" panose="020B0A04020102020204" pitchFamily="34" charset="0"/>
              </a:rPr>
              <a:t>12.10.1975г</a:t>
            </a:r>
            <a:r>
              <a:rPr lang="ru-RU" sz="2400" dirty="0">
                <a:latin typeface="Arial Black" panose="020B0A040201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Arial Black" panose="020B0A04020102020204" pitchFamily="34" charset="0"/>
              </a:rPr>
              <a:t>Место работы-</a:t>
            </a:r>
            <a:r>
              <a:rPr lang="ru-RU" sz="2400" dirty="0">
                <a:latin typeface="Arial Black" panose="020B0A04020102020204" pitchFamily="34" charset="0"/>
              </a:rPr>
              <a:t> </a:t>
            </a:r>
            <a:r>
              <a:rPr lang="ru-RU" sz="2400" dirty="0" smtClean="0">
                <a:latin typeface="Arial Black" panose="020B0A04020102020204" pitchFamily="34" charset="0"/>
              </a:rPr>
              <a:t>МБДОУ «ЦРР ДС № 87»</a:t>
            </a:r>
            <a:endParaRPr lang="ru-RU" sz="2400" dirty="0">
              <a:latin typeface="Arial Black" panose="020B0A04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Arial Black" panose="020B0A04020102020204" pitchFamily="34" charset="0"/>
              </a:rPr>
              <a:t>Должность- </a:t>
            </a:r>
            <a:r>
              <a:rPr lang="ru-RU" sz="2400" dirty="0">
                <a:latin typeface="Arial Black" panose="020B0A04020102020204" pitchFamily="34" charset="0"/>
              </a:rPr>
              <a:t>воспитатель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Arial Black" panose="020B0A04020102020204" pitchFamily="34" charset="0"/>
              </a:rPr>
              <a:t>Образование </a:t>
            </a:r>
            <a:r>
              <a:rPr lang="ru-RU" sz="2400" b="1" dirty="0" smtClean="0">
                <a:latin typeface="Arial Black" panose="020B0A04020102020204" pitchFamily="34" charset="0"/>
              </a:rPr>
              <a:t>– </a:t>
            </a:r>
            <a:r>
              <a:rPr lang="ru-RU" sz="2400" dirty="0" smtClean="0">
                <a:latin typeface="Arial Black" panose="020B0A04020102020204" pitchFamily="34" charset="0"/>
              </a:rPr>
              <a:t>высшее/педагогическое</a:t>
            </a:r>
            <a:endParaRPr lang="ru-RU" sz="2400" dirty="0">
              <a:latin typeface="Arial Black" panose="020B0A04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Arial Black" panose="020B0A04020102020204" pitchFamily="34" charset="0"/>
              </a:rPr>
              <a:t>Общий стаж - </a:t>
            </a:r>
            <a:r>
              <a:rPr lang="ru-RU" sz="2400" dirty="0">
                <a:latin typeface="Arial Black" panose="020B0A04020102020204" pitchFamily="34" charset="0"/>
              </a:rPr>
              <a:t>21 год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Arial Black" panose="020B0A04020102020204" pitchFamily="34" charset="0"/>
              </a:rPr>
              <a:t>Педагогический стаж - </a:t>
            </a:r>
            <a:r>
              <a:rPr lang="ru-RU" sz="2400" dirty="0">
                <a:latin typeface="Arial Black" panose="020B0A04020102020204" pitchFamily="34" charset="0"/>
              </a:rPr>
              <a:t>17 лет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Arial Black" panose="020B0A04020102020204" pitchFamily="34" charset="0"/>
              </a:rPr>
              <a:t>Курсы повышения квалификации</a:t>
            </a:r>
            <a:r>
              <a:rPr lang="ru-RU" sz="2400" dirty="0">
                <a:latin typeface="Arial Black" panose="020B0A04020102020204" pitchFamily="34" charset="0"/>
              </a:rPr>
              <a:t> – «Совершенствование содержание образовательного процесса  в ДОО в условиях ФГОС дошкольного воспитания» ГБОУ ДПО «Дагестанский институт развития образования» (2018г</a:t>
            </a:r>
            <a:r>
              <a:rPr lang="ru-RU" sz="2400" dirty="0" smtClean="0">
                <a:latin typeface="Arial Black" panose="020B0A04020102020204" pitchFamily="34" charset="0"/>
              </a:rPr>
              <a:t>.)</a:t>
            </a:r>
            <a:endParaRPr lang="ru-RU" sz="2400" dirty="0">
              <a:latin typeface="Arial Black" panose="020B0A04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385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1-07/1626735492_27-kartinkin-com-p-fon-dlya-detskogo-sada-gorizontalnii-krasi-2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45794" y="637674"/>
            <a:ext cx="9300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ДОКУМЕНТЫ</a:t>
            </a:r>
            <a:endParaRPr lang="ru-RU" sz="3600" b="1" dirty="0">
              <a:solidFill>
                <a:srgbClr val="FF000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" t="604" r="24382" b="1302"/>
          <a:stretch/>
        </p:blipFill>
        <p:spPr>
          <a:xfrm rot="5400000">
            <a:off x="992316" y="774053"/>
            <a:ext cx="4605542" cy="62747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0"/>
          <a:stretch/>
        </p:blipFill>
        <p:spPr>
          <a:xfrm rot="16200000">
            <a:off x="7026741" y="1172086"/>
            <a:ext cx="4605543" cy="547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48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1-07/1626735492_27-kartinkin-com-p-fon-dlya-detskogo-sada-gorizontalnii-krasi-2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1737" y="770021"/>
            <a:ext cx="109246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Награды- Почетная грамота Министерства образования и науки РД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28" r="10327" b="37857"/>
          <a:stretch/>
        </p:blipFill>
        <p:spPr>
          <a:xfrm>
            <a:off x="2081120" y="1942227"/>
            <a:ext cx="3647272" cy="435543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0"/>
          <a:stretch/>
        </p:blipFill>
        <p:spPr>
          <a:xfrm>
            <a:off x="7482296" y="1724128"/>
            <a:ext cx="3647258" cy="490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0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1-07/1626735492_27-kartinkin-com-p-fon-dlya-detskogo-sada-gorizontalnii-krasi-2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kartinkin.net/uploads/posts/2021-07/1626735492_27-kartinkin-com-p-fon-dlya-detskogo-sada-gorizontalnii-krasi-2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93" y="176464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93" y="705852"/>
            <a:ext cx="2832095" cy="40037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930" y="705853"/>
            <a:ext cx="2830346" cy="40037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35" y="2148653"/>
            <a:ext cx="2832095" cy="400376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088" y="2183189"/>
            <a:ext cx="2781947" cy="39346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46088" y="477906"/>
            <a:ext cx="59709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  <a:t>Достижения воспитателя </a:t>
            </a:r>
          </a:p>
        </p:txBody>
      </p:sp>
    </p:spTree>
    <p:extLst>
      <p:ext uri="{BB962C8B-B14F-4D97-AF65-F5344CB8AC3E}">
        <p14:creationId xmlns:p14="http://schemas.microsoft.com/office/powerpoint/2010/main" val="450665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1-07/1626735492_27-kartinkin-com-p-fon-dlya-detskogo-sada-gorizontalnii-krasi-2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79095" y="517358"/>
            <a:ext cx="9889958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b="1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Педагогическое кредо</a:t>
            </a:r>
            <a:endParaRPr lang="ru-RU" sz="28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2800" dirty="0" smtClean="0">
                <a:latin typeface="Arial Black" panose="020B0A04020102020204" pitchFamily="34" charset="0"/>
              </a:rPr>
              <a:t>«</a:t>
            </a:r>
            <a:r>
              <a:rPr lang="ru-RU" sz="2800" dirty="0">
                <a:latin typeface="Arial Black" panose="020B0A04020102020204" pitchFamily="34" charset="0"/>
              </a:rPr>
              <a:t>Я знаю, я не напрасно тружусь! </a:t>
            </a:r>
            <a:endParaRPr lang="ru-RU" sz="28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2800" dirty="0" smtClean="0">
                <a:latin typeface="Arial Black" panose="020B0A04020102020204" pitchFamily="34" charset="0"/>
              </a:rPr>
              <a:t>Я</a:t>
            </a:r>
            <a:r>
              <a:rPr lang="ru-RU" sz="2800" dirty="0">
                <a:latin typeface="Arial Black" panose="020B0A04020102020204" pitchFamily="34" charset="0"/>
              </a:rPr>
              <a:t> -воспитатель! И этим горжусь!».</a:t>
            </a:r>
          </a:p>
          <a:p>
            <a:pPr algn="ctr"/>
            <a:endParaRPr lang="ru-RU" sz="3600" b="1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endParaRPr lang="ru-RU" sz="3600" b="1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Мой девиз</a:t>
            </a:r>
            <a:endParaRPr lang="ru-RU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800" dirty="0">
                <a:latin typeface="Arial Black" panose="020B0A04020102020204" pitchFamily="34" charset="0"/>
              </a:rPr>
              <a:t>«Развиваться! Развивать!</a:t>
            </a:r>
          </a:p>
          <a:p>
            <a:pPr algn="ctr"/>
            <a:r>
              <a:rPr lang="ru-RU" sz="2800" dirty="0">
                <a:latin typeface="Arial Black" panose="020B0A04020102020204" pitchFamily="34" charset="0"/>
              </a:rPr>
              <a:t>Вдохновляться! Вдохновлять!</a:t>
            </a:r>
          </a:p>
          <a:p>
            <a:pPr algn="ctr"/>
            <a:r>
              <a:rPr lang="ru-RU" sz="2800" dirty="0">
                <a:latin typeface="Arial Black" panose="020B0A04020102020204" pitchFamily="34" charset="0"/>
              </a:rPr>
              <a:t>Творить! Любить! Хотеть всё знать!</a:t>
            </a:r>
          </a:p>
          <a:p>
            <a:pPr algn="ctr"/>
            <a:r>
              <a:rPr lang="ru-RU" sz="2800" dirty="0">
                <a:latin typeface="Arial Black" panose="020B0A04020102020204" pitchFamily="34" charset="0"/>
              </a:rPr>
              <a:t>Чтоб лучшим педагогом стать!».</a:t>
            </a:r>
          </a:p>
        </p:txBody>
      </p:sp>
    </p:spTree>
    <p:extLst>
      <p:ext uri="{BB962C8B-B14F-4D97-AF65-F5344CB8AC3E}">
        <p14:creationId xmlns:p14="http://schemas.microsoft.com/office/powerpoint/2010/main" val="1252946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1-07/1626735492_27-kartinkin-com-p-fon-dlya-detskogo-sada-gorizontalnii-krasi-2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2346" y="517358"/>
            <a:ext cx="1205965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Эссе «Я -педагог»</a:t>
            </a:r>
            <a:endParaRPr lang="ru-RU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just" fontAlgn="base"/>
            <a:r>
              <a:rPr lang="ru-RU" b="1" dirty="0">
                <a:latin typeface="Arial Black" panose="020B0A04020102020204" pitchFamily="34" charset="0"/>
              </a:rPr>
              <a:t>           </a:t>
            </a:r>
            <a:r>
              <a:rPr lang="ru-RU" dirty="0">
                <a:latin typeface="Arial Black" panose="020B0A04020102020204" pitchFamily="34" charset="0"/>
              </a:rPr>
              <a:t>Я – воспитатель. Для меня это не просто профессия, это – образ жизни. Найти и реализовать себя мне удалось только здесь – в детском саду, рядом с малышами – любознательными, открытыми, доверчивыми, готовыми дарить свою любовь и отвечать окружающим добром за добро.</a:t>
            </a:r>
          </a:p>
          <a:p>
            <a:pPr algn="just" fontAlgn="base"/>
            <a:r>
              <a:rPr lang="ru-RU" dirty="0">
                <a:latin typeface="Arial Black" panose="020B0A04020102020204" pitchFamily="34" charset="0"/>
              </a:rPr>
              <a:t>        Приходя в детский сад, я попадаю в настоящий «улей», где каждый куда то спешит, чем то занят, и все трудятся ради одного, самого важного дела, ради будущего поколения! Это ко многому обязывает. Поэтому, оказываясь в различных ситуациях, я стараюсь помнить о том, что воспитатель должен уметь управлять своим характером и настроением. Дети учат меня быть терпеливой, сдержанной. Для меня первым условием в работе с детьми является улыбка, радость, похвала, искренняя заинтересованность в проблемах маленького человека. Я хочу, что бы каждому ребенку было комфортно и уютно со мной.</a:t>
            </a:r>
          </a:p>
          <a:p>
            <a:pPr algn="just" fontAlgn="base"/>
            <a:r>
              <a:rPr lang="ru-RU" dirty="0">
                <a:latin typeface="Arial Black" panose="020B0A04020102020204" pitchFamily="34" charset="0"/>
              </a:rPr>
              <a:t>        Воспитатель – это друг по отношению к детям, их помощник и союзник, который соединяет в себе любовь к делу и к детям, умеет не только учить детей, но и сам способен учиться. Воспитатель не может быть просто источником </a:t>
            </a:r>
            <a:r>
              <a:rPr lang="ru-RU" dirty="0" err="1" smtClean="0">
                <a:latin typeface="Arial Black" panose="020B0A04020102020204" pitchFamily="34" charset="0"/>
              </a:rPr>
              <a:t>знанийОн</a:t>
            </a:r>
            <a:r>
              <a:rPr lang="ru-RU" dirty="0" smtClean="0">
                <a:latin typeface="Arial Black" panose="020B0A04020102020204" pitchFamily="34" charset="0"/>
              </a:rPr>
              <a:t> </a:t>
            </a:r>
            <a:r>
              <a:rPr lang="ru-RU" dirty="0">
                <a:latin typeface="Arial Black" panose="020B0A04020102020204" pitchFamily="34" charset="0"/>
              </a:rPr>
              <a:t>должен выступать, прежде всего, как организатор и координатор воспитательного процесса и научить детей добывать знания, объективно оценивать себя и свои возможности, работать самостоятельно и отвечать за результаты своего труда.</a:t>
            </a:r>
          </a:p>
          <a:p>
            <a:pPr fontAlgn="base"/>
            <a:r>
              <a:rPr lang="ru-RU" dirty="0"/>
              <a:t>         </a:t>
            </a:r>
          </a:p>
        </p:txBody>
      </p:sp>
    </p:spTree>
    <p:extLst>
      <p:ext uri="{BB962C8B-B14F-4D97-AF65-F5344CB8AC3E}">
        <p14:creationId xmlns:p14="http://schemas.microsoft.com/office/powerpoint/2010/main" val="2241260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1-07/1626735492_27-kartinkin-com-p-fon-dlya-detskogo-sada-gorizontalnii-krasi-2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2821" y="397042"/>
            <a:ext cx="1150219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endParaRPr lang="ru-RU" dirty="0" smtClean="0">
              <a:latin typeface="Arial Black" panose="020B0A04020102020204" pitchFamily="34" charset="0"/>
            </a:endParaRPr>
          </a:p>
          <a:p>
            <a:pPr algn="just" fontAlgn="base"/>
            <a:endParaRPr lang="ru-RU" dirty="0">
              <a:latin typeface="Arial Black" panose="020B0A04020102020204" pitchFamily="34" charset="0"/>
            </a:endParaRPr>
          </a:p>
          <a:p>
            <a:pPr algn="just" fontAlgn="base"/>
            <a:r>
              <a:rPr lang="ru-RU" dirty="0" smtClean="0">
                <a:latin typeface="Arial Black" panose="020B0A04020102020204" pitchFamily="34" charset="0"/>
              </a:rPr>
              <a:t>Он </a:t>
            </a:r>
            <a:r>
              <a:rPr lang="ru-RU" dirty="0">
                <a:latin typeface="Arial Black" panose="020B0A04020102020204" pitchFamily="34" charset="0"/>
              </a:rPr>
              <a:t>должен выступать, прежде всего, как организатор и координатор воспитательного процесса и научить детей добывать знания, объективно оценивать себя и свои возможности, работать самостоятельно и отвечать за результаты своего труда. </a:t>
            </a:r>
            <a:endParaRPr lang="ru-RU" dirty="0" smtClean="0">
              <a:latin typeface="Arial Black" panose="020B0A04020102020204" pitchFamily="34" charset="0"/>
            </a:endParaRPr>
          </a:p>
          <a:p>
            <a:pPr algn="just" fontAlgn="base"/>
            <a:r>
              <a:rPr lang="ru-RU" dirty="0" smtClean="0">
                <a:latin typeface="Arial Black" panose="020B0A04020102020204" pitchFamily="34" charset="0"/>
              </a:rPr>
              <a:t>     Главная задача воспитателя – воспитать активную творческую личность, способную вести самостоятельный поиск, добиться значительного успеха в жизни. </a:t>
            </a:r>
          </a:p>
          <a:p>
            <a:pPr algn="just" fontAlgn="base"/>
            <a:r>
              <a:rPr lang="ru-RU" dirty="0" smtClean="0">
                <a:latin typeface="Arial Black" panose="020B0A04020102020204" pitchFamily="34" charset="0"/>
              </a:rPr>
              <a:t>     Сегодняшнее время – время инновационных технологий, и мы как профессионалы должны идти в ногу со временем, но никакая технология не заменит тепла души, которое проявляется в процессе взаимопонимания. Я стараюсь отдавать стоим детям частичку души и тепла, которая им так необходима. И пусть моя любовь согреет их в трудную минуту, пусть знания, данные мной, помогут обрести место в жизни, пусть человеческие качества, привитые мной, помогут выстоять и победить.</a:t>
            </a:r>
          </a:p>
          <a:p>
            <a:pPr algn="just" fontAlgn="base"/>
            <a:r>
              <a:rPr lang="ru-RU" dirty="0" smtClean="0">
                <a:latin typeface="Arial Black" panose="020B0A04020102020204" pitchFamily="34" charset="0"/>
              </a:rPr>
              <a:t>         Если ребенок с  радостью  переступает  порог детского сада, встречает  тебя с улыбкой —  это  и есть наивысшая оценка профессионализма  для любого воспитателя. Высшая награда – любовь детей!</a:t>
            </a:r>
          </a:p>
          <a:p>
            <a:pPr algn="just" fontAlgn="base"/>
            <a:r>
              <a:rPr lang="ru-RU" dirty="0" smtClean="0">
                <a:latin typeface="Arial Black" panose="020B0A04020102020204" pitchFamily="34" charset="0"/>
              </a:rPr>
              <a:t>       Я ещё раз хочу подчеркнуть, что горжусь тем, что мне доверено судьбой вносить свой вклад в наше будущее! И носить с гордостью звание – воспитатель!</a:t>
            </a:r>
            <a:endParaRPr lang="ru-RU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2767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529</Words>
  <Application>Microsoft Office PowerPoint</Application>
  <PresentationFormat>Широкоэкранный</PresentationFormat>
  <Paragraphs>101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Aharoni</vt:lpstr>
      <vt:lpstr>Arial</vt:lpstr>
      <vt:lpstr>Arial Black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Admin</cp:lastModifiedBy>
  <cp:revision>24</cp:revision>
  <dcterms:created xsi:type="dcterms:W3CDTF">2022-03-07T14:59:02Z</dcterms:created>
  <dcterms:modified xsi:type="dcterms:W3CDTF">2022-03-09T12:28:33Z</dcterms:modified>
</cp:coreProperties>
</file>